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60" r:id="rId2"/>
    <p:sldId id="257" r:id="rId3"/>
    <p:sldId id="261" r:id="rId4"/>
    <p:sldId id="263" r:id="rId5"/>
  </p:sldIdLst>
  <p:sldSz cx="12192000" cy="6858000"/>
  <p:notesSz cx="7010400" cy="92964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RMI M" initials="AM" lastIdx="1" clrIdx="0">
    <p:extLst>
      <p:ext uri="{19B8F6BF-5375-455C-9EA6-DF929625EA0E}">
        <p15:presenceInfo xmlns:p15="http://schemas.microsoft.com/office/powerpoint/2012/main" userId="921537c91cfbf19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D5A94"/>
    <a:srgbClr val="7C3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4" d="100"/>
          <a:sy n="54" d="100"/>
        </p:scale>
        <p:origin x="522" y="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s-MX"/>
          </a:p>
        </p:txBody>
      </p:sp>
      <p:sp>
        <p:nvSpPr>
          <p:cNvPr id="3" name="Marcador de fecha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AE732FE8-8258-4AA7-95ED-60101B4CAC10}" type="datetimeFigureOut">
              <a:rPr lang="es-MX" smtClean="0"/>
              <a:t>01/05/2025</a:t>
            </a:fld>
            <a:endParaRPr lang="es-MX"/>
          </a:p>
        </p:txBody>
      </p:sp>
      <p:sp>
        <p:nvSpPr>
          <p:cNvPr id="4" name="Marcador de imagen de diapositiva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s-MX"/>
          </a:p>
        </p:txBody>
      </p:sp>
      <p:sp>
        <p:nvSpPr>
          <p:cNvPr id="5" name="Marcador de notas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E8356D1-9F80-494B-9A4A-5779A68B9CE5}" type="slidenum">
              <a:rPr lang="es-MX" smtClean="0"/>
              <a:t>‹Nº›</a:t>
            </a:fld>
            <a:endParaRPr lang="es-MX"/>
          </a:p>
        </p:txBody>
      </p:sp>
    </p:spTree>
    <p:extLst>
      <p:ext uri="{BB962C8B-B14F-4D97-AF65-F5344CB8AC3E}">
        <p14:creationId xmlns:p14="http://schemas.microsoft.com/office/powerpoint/2010/main" val="13555507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MX"/>
          </a:p>
        </p:txBody>
      </p:sp>
      <p:sp>
        <p:nvSpPr>
          <p:cNvPr id="4" name="Marcador de fecha 3"/>
          <p:cNvSpPr>
            <a:spLocks noGrp="1"/>
          </p:cNvSpPr>
          <p:nvPr>
            <p:ph type="dt" sz="half" idx="10"/>
          </p:nvPr>
        </p:nvSpPr>
        <p:spPr/>
        <p:txBody>
          <a:bodyPr/>
          <a:lstStyle/>
          <a:p>
            <a:fld id="{359FD5DF-9E65-4BC1-8ED6-E538793C3D6E}" type="datetimeFigureOut">
              <a:rPr lang="es-MX" smtClean="0"/>
              <a:t>01/05/2025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285038ED-91BC-4668-AD9F-70B341737AB1}" type="slidenum">
              <a:rPr lang="es-MX" smtClean="0"/>
              <a:t>‹Nº›</a:t>
            </a:fld>
            <a:endParaRPr lang="es-MX"/>
          </a:p>
        </p:txBody>
      </p:sp>
    </p:spTree>
    <p:extLst>
      <p:ext uri="{BB962C8B-B14F-4D97-AF65-F5344CB8AC3E}">
        <p14:creationId xmlns:p14="http://schemas.microsoft.com/office/powerpoint/2010/main" val="867104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359FD5DF-9E65-4BC1-8ED6-E538793C3D6E}" type="datetimeFigureOut">
              <a:rPr lang="es-MX" smtClean="0"/>
              <a:t>01/05/2025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285038ED-91BC-4668-AD9F-70B341737AB1}" type="slidenum">
              <a:rPr lang="es-MX" smtClean="0"/>
              <a:t>‹Nº›</a:t>
            </a:fld>
            <a:endParaRPr lang="es-MX"/>
          </a:p>
        </p:txBody>
      </p:sp>
    </p:spTree>
    <p:extLst>
      <p:ext uri="{BB962C8B-B14F-4D97-AF65-F5344CB8AC3E}">
        <p14:creationId xmlns:p14="http://schemas.microsoft.com/office/powerpoint/2010/main" val="2591452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359FD5DF-9E65-4BC1-8ED6-E538793C3D6E}" type="datetimeFigureOut">
              <a:rPr lang="es-MX" smtClean="0"/>
              <a:t>01/05/2025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285038ED-91BC-4668-AD9F-70B341737AB1}" type="slidenum">
              <a:rPr lang="es-MX" smtClean="0"/>
              <a:t>‹Nº›</a:t>
            </a:fld>
            <a:endParaRPr lang="es-MX"/>
          </a:p>
        </p:txBody>
      </p:sp>
    </p:spTree>
    <p:extLst>
      <p:ext uri="{BB962C8B-B14F-4D97-AF65-F5344CB8AC3E}">
        <p14:creationId xmlns:p14="http://schemas.microsoft.com/office/powerpoint/2010/main" val="991654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359FD5DF-9E65-4BC1-8ED6-E538793C3D6E}" type="datetimeFigureOut">
              <a:rPr lang="es-MX" smtClean="0"/>
              <a:t>01/05/2025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285038ED-91BC-4668-AD9F-70B341737AB1}" type="slidenum">
              <a:rPr lang="es-MX" smtClean="0"/>
              <a:t>‹Nº›</a:t>
            </a:fld>
            <a:endParaRPr lang="es-MX"/>
          </a:p>
        </p:txBody>
      </p:sp>
    </p:spTree>
    <p:extLst>
      <p:ext uri="{BB962C8B-B14F-4D97-AF65-F5344CB8AC3E}">
        <p14:creationId xmlns:p14="http://schemas.microsoft.com/office/powerpoint/2010/main" val="2734942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359FD5DF-9E65-4BC1-8ED6-E538793C3D6E}" type="datetimeFigureOut">
              <a:rPr lang="es-MX" smtClean="0"/>
              <a:t>01/05/2025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285038ED-91BC-4668-AD9F-70B341737AB1}" type="slidenum">
              <a:rPr lang="es-MX" smtClean="0"/>
              <a:t>‹Nº›</a:t>
            </a:fld>
            <a:endParaRPr lang="es-MX"/>
          </a:p>
        </p:txBody>
      </p:sp>
    </p:spTree>
    <p:extLst>
      <p:ext uri="{BB962C8B-B14F-4D97-AF65-F5344CB8AC3E}">
        <p14:creationId xmlns:p14="http://schemas.microsoft.com/office/powerpoint/2010/main" val="3011356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359FD5DF-9E65-4BC1-8ED6-E538793C3D6E}" type="datetimeFigureOut">
              <a:rPr lang="es-MX" smtClean="0"/>
              <a:t>01/05/2025</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285038ED-91BC-4668-AD9F-70B341737AB1}" type="slidenum">
              <a:rPr lang="es-MX" smtClean="0"/>
              <a:t>‹Nº›</a:t>
            </a:fld>
            <a:endParaRPr lang="es-MX"/>
          </a:p>
        </p:txBody>
      </p:sp>
    </p:spTree>
    <p:extLst>
      <p:ext uri="{BB962C8B-B14F-4D97-AF65-F5344CB8AC3E}">
        <p14:creationId xmlns:p14="http://schemas.microsoft.com/office/powerpoint/2010/main" val="2084016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359FD5DF-9E65-4BC1-8ED6-E538793C3D6E}" type="datetimeFigureOut">
              <a:rPr lang="es-MX" smtClean="0"/>
              <a:t>01/05/2025</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285038ED-91BC-4668-AD9F-70B341737AB1}" type="slidenum">
              <a:rPr lang="es-MX" smtClean="0"/>
              <a:t>‹Nº›</a:t>
            </a:fld>
            <a:endParaRPr lang="es-MX"/>
          </a:p>
        </p:txBody>
      </p:sp>
    </p:spTree>
    <p:extLst>
      <p:ext uri="{BB962C8B-B14F-4D97-AF65-F5344CB8AC3E}">
        <p14:creationId xmlns:p14="http://schemas.microsoft.com/office/powerpoint/2010/main" val="2162310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359FD5DF-9E65-4BC1-8ED6-E538793C3D6E}" type="datetimeFigureOut">
              <a:rPr lang="es-MX" smtClean="0"/>
              <a:t>01/05/2025</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285038ED-91BC-4668-AD9F-70B341737AB1}" type="slidenum">
              <a:rPr lang="es-MX" smtClean="0"/>
              <a:t>‹Nº›</a:t>
            </a:fld>
            <a:endParaRPr lang="es-MX"/>
          </a:p>
        </p:txBody>
      </p:sp>
    </p:spTree>
    <p:extLst>
      <p:ext uri="{BB962C8B-B14F-4D97-AF65-F5344CB8AC3E}">
        <p14:creationId xmlns:p14="http://schemas.microsoft.com/office/powerpoint/2010/main" val="2655762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9FD5DF-9E65-4BC1-8ED6-E538793C3D6E}" type="datetimeFigureOut">
              <a:rPr lang="es-MX" smtClean="0"/>
              <a:t>01/05/2025</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285038ED-91BC-4668-AD9F-70B341737AB1}" type="slidenum">
              <a:rPr lang="es-MX" smtClean="0"/>
              <a:t>‹Nº›</a:t>
            </a:fld>
            <a:endParaRPr lang="es-MX"/>
          </a:p>
        </p:txBody>
      </p:sp>
    </p:spTree>
    <p:extLst>
      <p:ext uri="{BB962C8B-B14F-4D97-AF65-F5344CB8AC3E}">
        <p14:creationId xmlns:p14="http://schemas.microsoft.com/office/powerpoint/2010/main" val="1086694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359FD5DF-9E65-4BC1-8ED6-E538793C3D6E}" type="datetimeFigureOut">
              <a:rPr lang="es-MX" smtClean="0"/>
              <a:t>01/05/2025</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285038ED-91BC-4668-AD9F-70B341737AB1}" type="slidenum">
              <a:rPr lang="es-MX" smtClean="0"/>
              <a:t>‹Nº›</a:t>
            </a:fld>
            <a:endParaRPr lang="es-MX"/>
          </a:p>
        </p:txBody>
      </p:sp>
    </p:spTree>
    <p:extLst>
      <p:ext uri="{BB962C8B-B14F-4D97-AF65-F5344CB8AC3E}">
        <p14:creationId xmlns:p14="http://schemas.microsoft.com/office/powerpoint/2010/main" val="578668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359FD5DF-9E65-4BC1-8ED6-E538793C3D6E}" type="datetimeFigureOut">
              <a:rPr lang="es-MX" smtClean="0"/>
              <a:t>01/05/2025</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285038ED-91BC-4668-AD9F-70B341737AB1}" type="slidenum">
              <a:rPr lang="es-MX" smtClean="0"/>
              <a:t>‹Nº›</a:t>
            </a:fld>
            <a:endParaRPr lang="es-MX"/>
          </a:p>
        </p:txBody>
      </p:sp>
    </p:spTree>
    <p:extLst>
      <p:ext uri="{BB962C8B-B14F-4D97-AF65-F5344CB8AC3E}">
        <p14:creationId xmlns:p14="http://schemas.microsoft.com/office/powerpoint/2010/main" val="20783658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9FD5DF-9E65-4BC1-8ED6-E538793C3D6E}" type="datetimeFigureOut">
              <a:rPr lang="es-MX" smtClean="0"/>
              <a:t>01/05/2025</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5038ED-91BC-4668-AD9F-70B341737AB1}" type="slidenum">
              <a:rPr lang="es-MX" smtClean="0"/>
              <a:t>‹Nº›</a:t>
            </a:fld>
            <a:endParaRPr lang="es-MX"/>
          </a:p>
        </p:txBody>
      </p:sp>
    </p:spTree>
    <p:extLst>
      <p:ext uri="{BB962C8B-B14F-4D97-AF65-F5344CB8AC3E}">
        <p14:creationId xmlns:p14="http://schemas.microsoft.com/office/powerpoint/2010/main" val="1762224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hyperlink" Target="https://ieccloud.iec-sis.org.mx/index.php/s/wNgC6HBnkxJNlLs" TargetMode="External"/><Relationship Id="rId5" Type="http://schemas.openxmlformats.org/officeDocument/2006/relationships/image" Target="../media/image6.jpe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6" name="Imagen 15">
            <a:extLst>
              <a:ext uri="{FF2B5EF4-FFF2-40B4-BE49-F238E27FC236}">
                <a16:creationId xmlns:a16="http://schemas.microsoft.com/office/drawing/2014/main" id="{B899A787-7583-4A1F-9EF6-97432035BBD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94603" y="392613"/>
            <a:ext cx="3412387" cy="1172417"/>
          </a:xfrm>
          <a:prstGeom prst="rect">
            <a:avLst/>
          </a:prstGeom>
        </p:spPr>
      </p:pic>
      <p:grpSp>
        <p:nvGrpSpPr>
          <p:cNvPr id="33" name="Grupo 32">
            <a:extLst>
              <a:ext uri="{FF2B5EF4-FFF2-40B4-BE49-F238E27FC236}">
                <a16:creationId xmlns:a16="http://schemas.microsoft.com/office/drawing/2014/main" id="{FCE2910A-EC98-454E-9181-E70BAA86F79D}"/>
              </a:ext>
            </a:extLst>
          </p:cNvPr>
          <p:cNvGrpSpPr/>
          <p:nvPr/>
        </p:nvGrpSpPr>
        <p:grpSpPr>
          <a:xfrm>
            <a:off x="1035266" y="3697155"/>
            <a:ext cx="5383118" cy="2077579"/>
            <a:chOff x="1457297" y="4119195"/>
            <a:chExt cx="4741069" cy="1498403"/>
          </a:xfrm>
        </p:grpSpPr>
        <p:sp>
          <p:nvSpPr>
            <p:cNvPr id="11" name="CuadroTexto 10">
              <a:extLst>
                <a:ext uri="{FF2B5EF4-FFF2-40B4-BE49-F238E27FC236}">
                  <a16:creationId xmlns:a16="http://schemas.microsoft.com/office/drawing/2014/main" id="{7B49E9FD-AD28-478A-BB2C-D2DE607FDFAF}"/>
                </a:ext>
              </a:extLst>
            </p:cNvPr>
            <p:cNvSpPr txBox="1"/>
            <p:nvPr/>
          </p:nvSpPr>
          <p:spPr>
            <a:xfrm>
              <a:off x="1718044" y="4245100"/>
              <a:ext cx="4377956" cy="421754"/>
            </a:xfrm>
            <a:prstGeom prst="rect">
              <a:avLst/>
            </a:prstGeom>
            <a:noFill/>
          </p:spPr>
          <p:txBody>
            <a:bodyPr wrap="square" rtlCol="0">
              <a:spAutoFit/>
            </a:bodyPr>
            <a:lstStyle/>
            <a:p>
              <a:pPr algn="ctr" defTabSz="685800"/>
              <a:r>
                <a:rPr lang="es-MX" sz="3200" dirty="0">
                  <a:solidFill>
                    <a:prstClr val="white"/>
                  </a:solidFill>
                </a:rPr>
                <a:t>INFORMES PRESENTADOS</a:t>
              </a:r>
            </a:p>
          </p:txBody>
        </p:sp>
        <p:sp>
          <p:nvSpPr>
            <p:cNvPr id="12" name="CuadroTexto 11">
              <a:extLst>
                <a:ext uri="{FF2B5EF4-FFF2-40B4-BE49-F238E27FC236}">
                  <a16:creationId xmlns:a16="http://schemas.microsoft.com/office/drawing/2014/main" id="{574BF33A-833B-40A7-A0C5-9667D88CC6B1}"/>
                </a:ext>
              </a:extLst>
            </p:cNvPr>
            <p:cNvSpPr txBox="1"/>
            <p:nvPr/>
          </p:nvSpPr>
          <p:spPr>
            <a:xfrm>
              <a:off x="1697208" y="4505414"/>
              <a:ext cx="4377956" cy="665929"/>
            </a:xfrm>
            <a:prstGeom prst="rect">
              <a:avLst/>
            </a:prstGeom>
            <a:noFill/>
          </p:spPr>
          <p:txBody>
            <a:bodyPr wrap="square" rtlCol="0">
              <a:spAutoFit/>
            </a:bodyPr>
            <a:lstStyle/>
            <a:p>
              <a:pPr algn="ctr" defTabSz="685800"/>
              <a:r>
                <a:rPr lang="es-MX" sz="5400" dirty="0">
                  <a:solidFill>
                    <a:prstClr val="white"/>
                  </a:solidFill>
                </a:rPr>
                <a:t>AGRUPACIONES</a:t>
              </a:r>
            </a:p>
          </p:txBody>
        </p:sp>
        <p:cxnSp>
          <p:nvCxnSpPr>
            <p:cNvPr id="13" name="Conector recto 12">
              <a:extLst>
                <a:ext uri="{FF2B5EF4-FFF2-40B4-BE49-F238E27FC236}">
                  <a16:creationId xmlns:a16="http://schemas.microsoft.com/office/drawing/2014/main" id="{BC4E7E4C-F7FC-4E88-B685-F3641273B087}"/>
                </a:ext>
              </a:extLst>
            </p:cNvPr>
            <p:cNvCxnSpPr>
              <a:cxnSpLocks/>
            </p:cNvCxnSpPr>
            <p:nvPr/>
          </p:nvCxnSpPr>
          <p:spPr>
            <a:xfrm flipH="1">
              <a:off x="4039168" y="4133484"/>
              <a:ext cx="2159198"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Conector recto 13">
              <a:extLst>
                <a:ext uri="{FF2B5EF4-FFF2-40B4-BE49-F238E27FC236}">
                  <a16:creationId xmlns:a16="http://schemas.microsoft.com/office/drawing/2014/main" id="{69A5825B-A4BC-4ED3-9F59-B9A6E9F44945}"/>
                </a:ext>
              </a:extLst>
            </p:cNvPr>
            <p:cNvCxnSpPr>
              <a:cxnSpLocks/>
            </p:cNvCxnSpPr>
            <p:nvPr/>
          </p:nvCxnSpPr>
          <p:spPr>
            <a:xfrm flipH="1">
              <a:off x="4128682" y="5598783"/>
              <a:ext cx="2069684"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Conector recto 14">
              <a:extLst>
                <a:ext uri="{FF2B5EF4-FFF2-40B4-BE49-F238E27FC236}">
                  <a16:creationId xmlns:a16="http://schemas.microsoft.com/office/drawing/2014/main" id="{80CD480B-CB40-48E8-8863-41BE9B1E75E6}"/>
                </a:ext>
              </a:extLst>
            </p:cNvPr>
            <p:cNvCxnSpPr>
              <a:cxnSpLocks/>
            </p:cNvCxnSpPr>
            <p:nvPr/>
          </p:nvCxnSpPr>
          <p:spPr>
            <a:xfrm>
              <a:off x="6177529" y="4119195"/>
              <a:ext cx="0" cy="1498403"/>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CuadroTexto 16">
              <a:extLst>
                <a:ext uri="{FF2B5EF4-FFF2-40B4-BE49-F238E27FC236}">
                  <a16:creationId xmlns:a16="http://schemas.microsoft.com/office/drawing/2014/main" id="{62583A70-F5EF-4D09-B83C-5E78644365B6}"/>
                </a:ext>
              </a:extLst>
            </p:cNvPr>
            <p:cNvSpPr txBox="1"/>
            <p:nvPr/>
          </p:nvSpPr>
          <p:spPr>
            <a:xfrm>
              <a:off x="2292153" y="4943937"/>
              <a:ext cx="3078449" cy="599336"/>
            </a:xfrm>
            <a:prstGeom prst="rect">
              <a:avLst/>
            </a:prstGeom>
            <a:noFill/>
          </p:spPr>
          <p:txBody>
            <a:bodyPr wrap="square" rtlCol="0">
              <a:spAutoFit/>
            </a:bodyPr>
            <a:lstStyle/>
            <a:p>
              <a:pPr algn="ctr" defTabSz="685800"/>
              <a:r>
                <a:rPr lang="es-MX" sz="4800" dirty="0">
                  <a:solidFill>
                    <a:prstClr val="white"/>
                  </a:solidFill>
                </a:rPr>
                <a:t>POLÍTICAS</a:t>
              </a:r>
            </a:p>
          </p:txBody>
        </p:sp>
        <p:cxnSp>
          <p:nvCxnSpPr>
            <p:cNvPr id="18" name="Conector recto 17">
              <a:extLst>
                <a:ext uri="{FF2B5EF4-FFF2-40B4-BE49-F238E27FC236}">
                  <a16:creationId xmlns:a16="http://schemas.microsoft.com/office/drawing/2014/main" id="{92B66A3B-F0D9-4148-8610-E41BD5739ADF}"/>
                </a:ext>
              </a:extLst>
            </p:cNvPr>
            <p:cNvCxnSpPr>
              <a:cxnSpLocks/>
            </p:cNvCxnSpPr>
            <p:nvPr/>
          </p:nvCxnSpPr>
          <p:spPr>
            <a:xfrm>
              <a:off x="1457298" y="4133484"/>
              <a:ext cx="2159198"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Conector recto 18">
              <a:extLst>
                <a:ext uri="{FF2B5EF4-FFF2-40B4-BE49-F238E27FC236}">
                  <a16:creationId xmlns:a16="http://schemas.microsoft.com/office/drawing/2014/main" id="{06B7FC31-A576-4267-A29F-80DD742B64D5}"/>
                </a:ext>
              </a:extLst>
            </p:cNvPr>
            <p:cNvCxnSpPr>
              <a:cxnSpLocks/>
            </p:cNvCxnSpPr>
            <p:nvPr/>
          </p:nvCxnSpPr>
          <p:spPr>
            <a:xfrm>
              <a:off x="1457297" y="5598783"/>
              <a:ext cx="2159199" cy="18815"/>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 name="Conector recto 19">
              <a:extLst>
                <a:ext uri="{FF2B5EF4-FFF2-40B4-BE49-F238E27FC236}">
                  <a16:creationId xmlns:a16="http://schemas.microsoft.com/office/drawing/2014/main" id="{E925BE08-5EDC-4848-9EFD-F2FE5A1B7727}"/>
                </a:ext>
              </a:extLst>
            </p:cNvPr>
            <p:cNvCxnSpPr>
              <a:cxnSpLocks/>
            </p:cNvCxnSpPr>
            <p:nvPr/>
          </p:nvCxnSpPr>
          <p:spPr>
            <a:xfrm>
              <a:off x="1478728" y="4119197"/>
              <a:ext cx="0" cy="1479587"/>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098476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2" name="Rectángulo 41"/>
          <p:cNvSpPr/>
          <p:nvPr/>
        </p:nvSpPr>
        <p:spPr>
          <a:xfrm>
            <a:off x="210712" y="263333"/>
            <a:ext cx="3914539" cy="954107"/>
          </a:xfrm>
          <a:prstGeom prst="rect">
            <a:avLst/>
          </a:prstGeom>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Aft>
                <a:spcPts val="0"/>
              </a:spcAft>
            </a:pPr>
            <a:r>
              <a:rPr lang="es-MX" sz="1400" b="1" dirty="0">
                <a:solidFill>
                  <a:srgbClr val="8D5A94"/>
                </a:solidFill>
                <a:latin typeface="Calibri" panose="020F0502020204030204" pitchFamily="34" charset="0"/>
                <a:ea typeface="Times New Roman" panose="02020603050405020304" pitchFamily="18" charset="0"/>
                <a:cs typeface="Times New Roman" panose="02020603050405020304" pitchFamily="18" charset="0"/>
              </a:rPr>
              <a:t>Los informes que presentan los partidos políticos, asociaciones, agrupaciones políticas y los ciudadanos registrados ante la autoridad electoral. </a:t>
            </a:r>
            <a:endParaRPr lang="es-MX" sz="1600" b="1" dirty="0">
              <a:solidFill>
                <a:srgbClr val="8D5A94"/>
              </a:solidFill>
              <a:latin typeface="Times New Roman" panose="02020603050405020304" pitchFamily="18" charset="0"/>
              <a:ea typeface="Times New Roman" panose="02020603050405020304" pitchFamily="18" charset="0"/>
            </a:endParaRPr>
          </a:p>
        </p:txBody>
      </p:sp>
      <p:sp>
        <p:nvSpPr>
          <p:cNvPr id="12" name="CuadroTexto 11"/>
          <p:cNvSpPr txBox="1"/>
          <p:nvPr/>
        </p:nvSpPr>
        <p:spPr>
          <a:xfrm>
            <a:off x="296980" y="1918104"/>
            <a:ext cx="7495309" cy="4315027"/>
          </a:xfrm>
          <a:prstGeom prst="rect">
            <a:avLst/>
          </a:prstGeom>
          <a:noFill/>
        </p:spPr>
        <p:txBody>
          <a:bodyPr wrap="square" rtlCol="0">
            <a:spAutoFit/>
          </a:bodyPr>
          <a:lstStyle/>
          <a:p>
            <a:pPr algn="just">
              <a:lnSpc>
                <a:spcPct val="200000"/>
              </a:lnSpc>
            </a:pPr>
            <a:r>
              <a:rPr lang="es-MX" sz="2000" dirty="0">
                <a:solidFill>
                  <a:schemeClr val="bg2">
                    <a:lumMod val="25000"/>
                  </a:schemeClr>
                </a:solidFill>
              </a:rPr>
              <a:t>Según lo establece el artículo 41, base V, apartado B, inciso a), numeral 6 de la Constitución Política de los Estados Unidos Mexicanos, es facultad del </a:t>
            </a:r>
            <a:r>
              <a:rPr lang="es-MX" altLang="es-MX" sz="2000" dirty="0">
                <a:solidFill>
                  <a:schemeClr val="bg2">
                    <a:lumMod val="25000"/>
                  </a:schemeClr>
                </a:solidFill>
              </a:rPr>
              <a:t>Consejo General del Instituto Nacional Electoral la fiscalización de las finanzas de los partidos políticos relativas a los procesos electorales federales y locales, así como de las campañas de los candidatos</a:t>
            </a:r>
            <a:r>
              <a:rPr lang="es-MX" sz="2000" dirty="0">
                <a:solidFill>
                  <a:schemeClr val="bg2">
                    <a:lumMod val="25000"/>
                  </a:schemeClr>
                </a:solidFill>
              </a:rPr>
              <a:t>. Por lo tanto, los informes sobre sus ingresos y egresos serán presentados ante la mencionada autoridad electoral. </a:t>
            </a:r>
          </a:p>
        </p:txBody>
      </p:sp>
      <p:sp>
        <p:nvSpPr>
          <p:cNvPr id="13" name="Rectángulo 12"/>
          <p:cNvSpPr/>
          <p:nvPr/>
        </p:nvSpPr>
        <p:spPr>
          <a:xfrm>
            <a:off x="4578755" y="1728327"/>
            <a:ext cx="184731" cy="584775"/>
          </a:xfrm>
          <a:prstGeom prst="rect">
            <a:avLst/>
          </a:prstGeom>
        </p:spPr>
        <p:txBody>
          <a:bodyPr wrap="none">
            <a:spAutoFit/>
          </a:bodyPr>
          <a:lstStyle/>
          <a:p>
            <a:endParaRPr lang="es-MX" sz="3200" dirty="0">
              <a:solidFill>
                <a:srgbClr val="7C3F99"/>
              </a:solidFill>
            </a:endParaRPr>
          </a:p>
        </p:txBody>
      </p:sp>
      <p:sp>
        <p:nvSpPr>
          <p:cNvPr id="2" name="Rectángulo 1">
            <a:extLst>
              <a:ext uri="{FF2B5EF4-FFF2-40B4-BE49-F238E27FC236}">
                <a16:creationId xmlns:a16="http://schemas.microsoft.com/office/drawing/2014/main" id="{E0118BC0-78E8-415C-BB44-B82D37FF9148}"/>
              </a:ext>
            </a:extLst>
          </p:cNvPr>
          <p:cNvSpPr/>
          <p:nvPr/>
        </p:nvSpPr>
        <p:spPr>
          <a:xfrm>
            <a:off x="8977745" y="3768435"/>
            <a:ext cx="2582031" cy="2244437"/>
          </a:xfrm>
          <a:prstGeom prst="rect">
            <a:avLst/>
          </a:pr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3200" dirty="0">
                <a:latin typeface="Arial Rounded MT Bold" panose="020F0704030504030204" pitchFamily="34" charset="0"/>
              </a:rPr>
              <a:t>Artículo 31, fracción I. </a:t>
            </a:r>
          </a:p>
        </p:txBody>
      </p:sp>
      <p:pic>
        <p:nvPicPr>
          <p:cNvPr id="6" name="Imagen 5">
            <a:extLst>
              <a:ext uri="{FF2B5EF4-FFF2-40B4-BE49-F238E27FC236}">
                <a16:creationId xmlns:a16="http://schemas.microsoft.com/office/drawing/2014/main" id="{065E257F-3EF5-44A8-922B-B8B402A3148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881290" y="543358"/>
            <a:ext cx="2362161" cy="813854"/>
          </a:xfrm>
          <a:prstGeom prst="rect">
            <a:avLst/>
          </a:prstGeom>
        </p:spPr>
      </p:pic>
      <p:sp>
        <p:nvSpPr>
          <p:cNvPr id="18" name="Rectángulo 17">
            <a:extLst>
              <a:ext uri="{FF2B5EF4-FFF2-40B4-BE49-F238E27FC236}">
                <a16:creationId xmlns:a16="http://schemas.microsoft.com/office/drawing/2014/main" id="{6C39151B-50A5-459C-ACCD-DA0DC83934E6}"/>
              </a:ext>
            </a:extLst>
          </p:cNvPr>
          <p:cNvSpPr/>
          <p:nvPr/>
        </p:nvSpPr>
        <p:spPr>
          <a:xfrm>
            <a:off x="1946103" y="1456439"/>
            <a:ext cx="3914539" cy="461665"/>
          </a:xfrm>
          <a:prstGeom prst="rect">
            <a:avLst/>
          </a:prstGeom>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Aft>
                <a:spcPts val="0"/>
              </a:spcAft>
            </a:pPr>
            <a:r>
              <a:rPr lang="es-MX" sz="2400" b="1" dirty="0">
                <a:solidFill>
                  <a:srgbClr val="8D5A94"/>
                </a:solidFill>
                <a:latin typeface="Calibri" panose="020F0502020204030204" pitchFamily="34" charset="0"/>
                <a:ea typeface="Times New Roman" panose="02020603050405020304" pitchFamily="18" charset="0"/>
                <a:cs typeface="Times New Roman" panose="02020603050405020304" pitchFamily="18" charset="0"/>
              </a:rPr>
              <a:t>Partidos Políticos</a:t>
            </a:r>
            <a:endParaRPr lang="es-MX" sz="2800" b="1" dirty="0">
              <a:solidFill>
                <a:srgbClr val="8D5A94"/>
              </a:solidFill>
              <a:latin typeface="Times New Roman" panose="02020603050405020304" pitchFamily="18" charset="0"/>
              <a:ea typeface="Times New Roman" panose="02020603050405020304" pitchFamily="18" charset="0"/>
            </a:endParaRPr>
          </a:p>
        </p:txBody>
      </p:sp>
      <p:grpSp>
        <p:nvGrpSpPr>
          <p:cNvPr id="4" name="Grupo 3">
            <a:extLst>
              <a:ext uri="{FF2B5EF4-FFF2-40B4-BE49-F238E27FC236}">
                <a16:creationId xmlns:a16="http://schemas.microsoft.com/office/drawing/2014/main" id="{A9932D41-D392-0AAA-E3B3-1208EDAD3AE7}"/>
              </a:ext>
            </a:extLst>
          </p:cNvPr>
          <p:cNvGrpSpPr/>
          <p:nvPr/>
        </p:nvGrpSpPr>
        <p:grpSpPr>
          <a:xfrm>
            <a:off x="4116005" y="109444"/>
            <a:ext cx="3621726" cy="1458328"/>
            <a:chOff x="4125251" y="221121"/>
            <a:chExt cx="3621726" cy="1458328"/>
          </a:xfrm>
        </p:grpSpPr>
        <p:grpSp>
          <p:nvGrpSpPr>
            <p:cNvPr id="31" name="Grupo 30"/>
            <p:cNvGrpSpPr/>
            <p:nvPr/>
          </p:nvGrpSpPr>
          <p:grpSpPr>
            <a:xfrm>
              <a:off x="4125251" y="221121"/>
              <a:ext cx="3621726" cy="1458328"/>
              <a:chOff x="7813440" y="823709"/>
              <a:chExt cx="4471162" cy="1458328"/>
            </a:xfrm>
          </p:grpSpPr>
          <p:sp>
            <p:nvSpPr>
              <p:cNvPr id="32" name="Rectángulo 31"/>
              <p:cNvSpPr/>
              <p:nvPr/>
            </p:nvSpPr>
            <p:spPr>
              <a:xfrm>
                <a:off x="7813440" y="823709"/>
                <a:ext cx="4471162" cy="461665"/>
              </a:xfrm>
              <a:prstGeom prst="rect">
                <a:avLst/>
              </a:prstGeom>
            </p:spPr>
            <p:txBody>
              <a:bodyPr wrap="square">
                <a:spAutoFit/>
              </a:bodyPr>
              <a:lstStyle/>
              <a:p>
                <a:r>
                  <a:rPr lang="es-MX" sz="1200" dirty="0">
                    <a:solidFill>
                      <a:schemeClr val="tx1">
                        <a:lumMod val="50000"/>
                        <a:lumOff val="50000"/>
                      </a:schemeClr>
                    </a:solidFill>
                  </a:rPr>
                  <a:t>Fecha de actualización y/o validación: </a:t>
                </a:r>
              </a:p>
              <a:p>
                <a:r>
                  <a:rPr lang="es-MX" sz="1200" b="1" dirty="0">
                    <a:solidFill>
                      <a:srgbClr val="7030A0"/>
                    </a:solidFill>
                  </a:rPr>
                  <a:t>30 de abril de 2025</a:t>
                </a:r>
              </a:p>
            </p:txBody>
          </p:sp>
          <p:sp>
            <p:nvSpPr>
              <p:cNvPr id="33" name="Rectángulo 32"/>
              <p:cNvSpPr/>
              <p:nvPr/>
            </p:nvSpPr>
            <p:spPr>
              <a:xfrm>
                <a:off x="7813440" y="1635706"/>
                <a:ext cx="3951805" cy="646331"/>
              </a:xfrm>
              <a:prstGeom prst="rect">
                <a:avLst/>
              </a:prstGeom>
            </p:spPr>
            <p:txBody>
              <a:bodyPr wrap="square">
                <a:spAutoFit/>
              </a:bodyPr>
              <a:lstStyle/>
              <a:p>
                <a:r>
                  <a:rPr lang="es-MX" sz="1200" b="1" dirty="0">
                    <a:solidFill>
                      <a:schemeClr val="bg1">
                        <a:lumMod val="50000"/>
                      </a:schemeClr>
                    </a:solidFill>
                  </a:rPr>
                  <a:t>Responsable de generar la información: </a:t>
                </a:r>
              </a:p>
              <a:p>
                <a:r>
                  <a:rPr lang="es-MX" sz="1200" b="1" dirty="0">
                    <a:solidFill>
                      <a:srgbClr val="0070C0"/>
                    </a:solidFill>
                  </a:rPr>
                  <a:t>Unidad Técnica de Fiscalización</a:t>
                </a:r>
              </a:p>
              <a:p>
                <a:endParaRPr lang="es-MX" sz="1200" dirty="0">
                  <a:solidFill>
                    <a:schemeClr val="bg1">
                      <a:lumMod val="50000"/>
                    </a:schemeClr>
                  </a:solidFill>
                </a:endParaRPr>
              </a:p>
            </p:txBody>
          </p:sp>
        </p:grpSp>
        <p:sp>
          <p:nvSpPr>
            <p:cNvPr id="3" name="Rectángulo 2">
              <a:extLst>
                <a:ext uri="{FF2B5EF4-FFF2-40B4-BE49-F238E27FC236}">
                  <a16:creationId xmlns:a16="http://schemas.microsoft.com/office/drawing/2014/main" id="{231F97B1-11AE-7F7C-4E9E-C5D5DEB7A672}"/>
                </a:ext>
              </a:extLst>
            </p:cNvPr>
            <p:cNvSpPr/>
            <p:nvPr/>
          </p:nvSpPr>
          <p:spPr>
            <a:xfrm>
              <a:off x="4125251" y="599776"/>
              <a:ext cx="3621726" cy="461665"/>
            </a:xfrm>
            <a:prstGeom prst="rect">
              <a:avLst/>
            </a:prstGeom>
          </p:spPr>
          <p:txBody>
            <a:bodyPr wrap="square">
              <a:spAutoFit/>
            </a:bodyPr>
            <a:lstStyle/>
            <a:p>
              <a:r>
                <a:rPr lang="es-MX" sz="1200" dirty="0">
                  <a:solidFill>
                    <a:schemeClr val="tx1">
                      <a:lumMod val="50000"/>
                      <a:lumOff val="50000"/>
                    </a:schemeClr>
                  </a:solidFill>
                </a:rPr>
                <a:t>Periodo que se informa: </a:t>
              </a:r>
            </a:p>
            <a:p>
              <a:r>
                <a:rPr lang="es-MX" sz="1200" b="1" dirty="0">
                  <a:solidFill>
                    <a:srgbClr val="7030A0"/>
                  </a:solidFill>
                </a:rPr>
                <a:t>Del 01 al 30 de abril de 2025</a:t>
              </a:r>
            </a:p>
          </p:txBody>
        </p:sp>
      </p:grpSp>
    </p:spTree>
    <p:extLst>
      <p:ext uri="{BB962C8B-B14F-4D97-AF65-F5344CB8AC3E}">
        <p14:creationId xmlns:p14="http://schemas.microsoft.com/office/powerpoint/2010/main" val="949512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2" name="Rectángulo 41"/>
          <p:cNvSpPr/>
          <p:nvPr/>
        </p:nvSpPr>
        <p:spPr>
          <a:xfrm>
            <a:off x="0" y="323277"/>
            <a:ext cx="3914539" cy="954107"/>
          </a:xfrm>
          <a:prstGeom prst="rect">
            <a:avLst/>
          </a:prstGeom>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Aft>
                <a:spcPts val="0"/>
              </a:spcAft>
            </a:pPr>
            <a:r>
              <a:rPr lang="es-MX" sz="1400" b="1" dirty="0">
                <a:solidFill>
                  <a:srgbClr val="8D5A94"/>
                </a:solidFill>
                <a:latin typeface="Calibri" panose="020F0502020204030204" pitchFamily="34" charset="0"/>
                <a:ea typeface="Times New Roman" panose="02020603050405020304" pitchFamily="18" charset="0"/>
                <a:cs typeface="Times New Roman" panose="02020603050405020304" pitchFamily="18" charset="0"/>
              </a:rPr>
              <a:t>Los informes que presentan los partidos políticos, asociaciones, agrupaciones políticas y los ciudadanos registrados ante la autoridad electoral. </a:t>
            </a:r>
            <a:endParaRPr lang="es-MX" sz="1600" b="1" dirty="0">
              <a:solidFill>
                <a:srgbClr val="8D5A94"/>
              </a:solidFill>
              <a:latin typeface="Times New Roman" panose="02020603050405020304" pitchFamily="18" charset="0"/>
              <a:ea typeface="Times New Roman" panose="02020603050405020304" pitchFamily="18" charset="0"/>
            </a:endParaRPr>
          </a:p>
        </p:txBody>
      </p:sp>
      <p:sp>
        <p:nvSpPr>
          <p:cNvPr id="13" name="Rectángulo 12"/>
          <p:cNvSpPr/>
          <p:nvPr/>
        </p:nvSpPr>
        <p:spPr>
          <a:xfrm>
            <a:off x="4578755" y="1728327"/>
            <a:ext cx="184731" cy="584775"/>
          </a:xfrm>
          <a:prstGeom prst="rect">
            <a:avLst/>
          </a:prstGeom>
        </p:spPr>
        <p:txBody>
          <a:bodyPr wrap="none">
            <a:spAutoFit/>
          </a:bodyPr>
          <a:lstStyle/>
          <a:p>
            <a:endParaRPr lang="es-MX" sz="3200" dirty="0">
              <a:solidFill>
                <a:srgbClr val="7C3F99"/>
              </a:solidFill>
            </a:endParaRPr>
          </a:p>
        </p:txBody>
      </p:sp>
      <p:sp>
        <p:nvSpPr>
          <p:cNvPr id="2" name="Rectángulo 1">
            <a:extLst>
              <a:ext uri="{FF2B5EF4-FFF2-40B4-BE49-F238E27FC236}">
                <a16:creationId xmlns:a16="http://schemas.microsoft.com/office/drawing/2014/main" id="{E0118BC0-78E8-415C-BB44-B82D37FF9148}"/>
              </a:ext>
            </a:extLst>
          </p:cNvPr>
          <p:cNvSpPr/>
          <p:nvPr/>
        </p:nvSpPr>
        <p:spPr>
          <a:xfrm>
            <a:off x="8977745" y="3768435"/>
            <a:ext cx="2582031" cy="2244437"/>
          </a:xfrm>
          <a:prstGeom prst="rect">
            <a:avLst/>
          </a:pr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3200" dirty="0">
                <a:latin typeface="Arial Rounded MT Bold" panose="020F0704030504030204" pitchFamily="34" charset="0"/>
              </a:rPr>
              <a:t>Artículo 31, fracción I. </a:t>
            </a:r>
          </a:p>
        </p:txBody>
      </p:sp>
      <p:pic>
        <p:nvPicPr>
          <p:cNvPr id="6" name="Imagen 5">
            <a:extLst>
              <a:ext uri="{FF2B5EF4-FFF2-40B4-BE49-F238E27FC236}">
                <a16:creationId xmlns:a16="http://schemas.microsoft.com/office/drawing/2014/main" id="{065E257F-3EF5-44A8-922B-B8B402A3148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881290" y="543358"/>
            <a:ext cx="2362161" cy="813854"/>
          </a:xfrm>
          <a:prstGeom prst="rect">
            <a:avLst/>
          </a:prstGeom>
        </p:spPr>
      </p:pic>
      <p:sp>
        <p:nvSpPr>
          <p:cNvPr id="10" name="Rectángulo 9">
            <a:extLst>
              <a:ext uri="{FF2B5EF4-FFF2-40B4-BE49-F238E27FC236}">
                <a16:creationId xmlns:a16="http://schemas.microsoft.com/office/drawing/2014/main" id="{1AC5A54A-06A7-4153-AB0B-FDA0C401B508}"/>
              </a:ext>
            </a:extLst>
          </p:cNvPr>
          <p:cNvSpPr/>
          <p:nvPr/>
        </p:nvSpPr>
        <p:spPr>
          <a:xfrm>
            <a:off x="2030319" y="1538535"/>
            <a:ext cx="3914539" cy="461665"/>
          </a:xfrm>
          <a:prstGeom prst="rect">
            <a:avLst/>
          </a:prstGeom>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Aft>
                <a:spcPts val="0"/>
              </a:spcAft>
            </a:pPr>
            <a:r>
              <a:rPr lang="es-MX" sz="2400" b="1" dirty="0">
                <a:solidFill>
                  <a:srgbClr val="8D5A94"/>
                </a:solidFill>
                <a:latin typeface="Calibri" panose="020F0502020204030204" pitchFamily="34" charset="0"/>
                <a:ea typeface="Times New Roman" panose="02020603050405020304" pitchFamily="18" charset="0"/>
                <a:cs typeface="Times New Roman" panose="02020603050405020304" pitchFamily="18" charset="0"/>
              </a:rPr>
              <a:t>Agrupaciones Políticas</a:t>
            </a:r>
            <a:endParaRPr lang="es-MX" sz="2800" b="1" dirty="0">
              <a:solidFill>
                <a:srgbClr val="8D5A94"/>
              </a:solidFill>
              <a:latin typeface="Times New Roman" panose="02020603050405020304" pitchFamily="18" charset="0"/>
              <a:ea typeface="Times New Roman" panose="02020603050405020304" pitchFamily="18" charset="0"/>
            </a:endParaRPr>
          </a:p>
        </p:txBody>
      </p:sp>
      <p:pic>
        <p:nvPicPr>
          <p:cNvPr id="3" name="Imagen 2">
            <a:extLst>
              <a:ext uri="{FF2B5EF4-FFF2-40B4-BE49-F238E27FC236}">
                <a16:creationId xmlns:a16="http://schemas.microsoft.com/office/drawing/2014/main" id="{3E2C0DC6-DAB8-4D2E-8FDD-F643E2154621}"/>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42392" y="2474893"/>
            <a:ext cx="894938" cy="954107"/>
          </a:xfrm>
          <a:prstGeom prst="rect">
            <a:avLst/>
          </a:prstGeom>
          <a:noFill/>
          <a:ln>
            <a:noFill/>
          </a:ln>
        </p:spPr>
      </p:pic>
      <p:sp>
        <p:nvSpPr>
          <p:cNvPr id="4" name="CuadroTexto 3">
            <a:extLst>
              <a:ext uri="{FF2B5EF4-FFF2-40B4-BE49-F238E27FC236}">
                <a16:creationId xmlns:a16="http://schemas.microsoft.com/office/drawing/2014/main" id="{0F122B5C-7D59-4193-D572-1B13043632A4}"/>
              </a:ext>
            </a:extLst>
          </p:cNvPr>
          <p:cNvSpPr txBox="1"/>
          <p:nvPr/>
        </p:nvSpPr>
        <p:spPr>
          <a:xfrm>
            <a:off x="612102" y="3572469"/>
            <a:ext cx="3245918" cy="523220"/>
          </a:xfrm>
          <a:prstGeom prst="rect">
            <a:avLst/>
          </a:prstGeom>
          <a:noFill/>
        </p:spPr>
        <p:txBody>
          <a:bodyPr wrap="square" rtlCol="0">
            <a:spAutoFit/>
          </a:bodyPr>
          <a:lstStyle/>
          <a:p>
            <a:pPr algn="ctr"/>
            <a:r>
              <a:rPr lang="es-MX" sz="1400" b="1" dirty="0"/>
              <a:t>ORGANIZACIÓN POLITICA INDEPENDIENTE</a:t>
            </a:r>
          </a:p>
        </p:txBody>
      </p:sp>
      <p:pic>
        <p:nvPicPr>
          <p:cNvPr id="5" name="Imagen 4" descr="LOGO SI COAHUILA 2018">
            <a:extLst>
              <a:ext uri="{FF2B5EF4-FFF2-40B4-BE49-F238E27FC236}">
                <a16:creationId xmlns:a16="http://schemas.microsoft.com/office/drawing/2014/main" id="{B13035D9-F5EF-7031-A6A8-99A5A5CE215B}"/>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333313" y="2559214"/>
            <a:ext cx="805894" cy="759400"/>
          </a:xfrm>
          <a:prstGeom prst="rect">
            <a:avLst/>
          </a:prstGeom>
          <a:noFill/>
          <a:ln>
            <a:noFill/>
          </a:ln>
        </p:spPr>
      </p:pic>
      <p:sp>
        <p:nvSpPr>
          <p:cNvPr id="7" name="CuadroTexto 6">
            <a:extLst>
              <a:ext uri="{FF2B5EF4-FFF2-40B4-BE49-F238E27FC236}">
                <a16:creationId xmlns:a16="http://schemas.microsoft.com/office/drawing/2014/main" id="{C4D8FC3D-8221-18B4-168C-56D7CAD106F8}"/>
              </a:ext>
            </a:extLst>
          </p:cNvPr>
          <p:cNvSpPr txBox="1"/>
          <p:nvPr/>
        </p:nvSpPr>
        <p:spPr>
          <a:xfrm>
            <a:off x="4085067" y="3587824"/>
            <a:ext cx="3621726" cy="523220"/>
          </a:xfrm>
          <a:prstGeom prst="rect">
            <a:avLst/>
          </a:prstGeom>
          <a:noFill/>
        </p:spPr>
        <p:txBody>
          <a:bodyPr wrap="square" rtlCol="0">
            <a:spAutoFit/>
          </a:bodyPr>
          <a:lstStyle/>
          <a:p>
            <a:pPr algn="ctr"/>
            <a:r>
              <a:rPr lang="es-MX" sz="1400" b="1" dirty="0"/>
              <a:t>SOCIALDEMÓCRATA INCLUYENTE “SI COAHUILA”</a:t>
            </a:r>
          </a:p>
        </p:txBody>
      </p:sp>
      <p:sp>
        <p:nvSpPr>
          <p:cNvPr id="9" name="CuadroTexto 8">
            <a:extLst>
              <a:ext uri="{FF2B5EF4-FFF2-40B4-BE49-F238E27FC236}">
                <a16:creationId xmlns:a16="http://schemas.microsoft.com/office/drawing/2014/main" id="{385089CE-1D60-CA6E-E219-6B056A221DA8}"/>
              </a:ext>
            </a:extLst>
          </p:cNvPr>
          <p:cNvSpPr txBox="1"/>
          <p:nvPr/>
        </p:nvSpPr>
        <p:spPr>
          <a:xfrm>
            <a:off x="2279201" y="6322492"/>
            <a:ext cx="6092456" cy="246221"/>
          </a:xfrm>
          <a:prstGeom prst="rect">
            <a:avLst/>
          </a:prstGeom>
          <a:noFill/>
        </p:spPr>
        <p:txBody>
          <a:bodyPr wrap="square">
            <a:spAutoFit/>
          </a:bodyPr>
          <a:lstStyle/>
          <a:p>
            <a:r>
              <a:rPr lang="es-MX" sz="1000" dirty="0">
                <a:hlinkClick r:id="rId6"/>
              </a:rPr>
              <a:t>https://ieccloud.iec-sis.org.mx/index.php/s/wNgC6HBnkxJNlLs</a:t>
            </a:r>
            <a:endParaRPr lang="es-MX" sz="1000" dirty="0"/>
          </a:p>
        </p:txBody>
      </p:sp>
      <p:grpSp>
        <p:nvGrpSpPr>
          <p:cNvPr id="8" name="Grupo 7">
            <a:extLst>
              <a:ext uri="{FF2B5EF4-FFF2-40B4-BE49-F238E27FC236}">
                <a16:creationId xmlns:a16="http://schemas.microsoft.com/office/drawing/2014/main" id="{E4D48EDF-8D31-67DB-60C4-227D5453F7F6}"/>
              </a:ext>
            </a:extLst>
          </p:cNvPr>
          <p:cNvGrpSpPr/>
          <p:nvPr/>
        </p:nvGrpSpPr>
        <p:grpSpPr>
          <a:xfrm>
            <a:off x="4116005" y="109444"/>
            <a:ext cx="3621726" cy="1458328"/>
            <a:chOff x="4125251" y="221121"/>
            <a:chExt cx="3621726" cy="1458328"/>
          </a:xfrm>
        </p:grpSpPr>
        <p:grpSp>
          <p:nvGrpSpPr>
            <p:cNvPr id="11" name="Grupo 10">
              <a:extLst>
                <a:ext uri="{FF2B5EF4-FFF2-40B4-BE49-F238E27FC236}">
                  <a16:creationId xmlns:a16="http://schemas.microsoft.com/office/drawing/2014/main" id="{30990D52-85EA-1764-769E-6365620C495D}"/>
                </a:ext>
              </a:extLst>
            </p:cNvPr>
            <p:cNvGrpSpPr/>
            <p:nvPr/>
          </p:nvGrpSpPr>
          <p:grpSpPr>
            <a:xfrm>
              <a:off x="4125251" y="221121"/>
              <a:ext cx="3621726" cy="1458328"/>
              <a:chOff x="7813440" y="823709"/>
              <a:chExt cx="4471162" cy="1458328"/>
            </a:xfrm>
          </p:grpSpPr>
          <p:sp>
            <p:nvSpPr>
              <p:cNvPr id="14" name="Rectángulo 13">
                <a:extLst>
                  <a:ext uri="{FF2B5EF4-FFF2-40B4-BE49-F238E27FC236}">
                    <a16:creationId xmlns:a16="http://schemas.microsoft.com/office/drawing/2014/main" id="{7E84493A-B8D0-BB48-2C42-54CFD2C8E272}"/>
                  </a:ext>
                </a:extLst>
              </p:cNvPr>
              <p:cNvSpPr/>
              <p:nvPr/>
            </p:nvSpPr>
            <p:spPr>
              <a:xfrm>
                <a:off x="7813440" y="823709"/>
                <a:ext cx="4471162" cy="461665"/>
              </a:xfrm>
              <a:prstGeom prst="rect">
                <a:avLst/>
              </a:prstGeom>
            </p:spPr>
            <p:txBody>
              <a:bodyPr wrap="square">
                <a:spAutoFit/>
              </a:bodyPr>
              <a:lstStyle/>
              <a:p>
                <a:r>
                  <a:rPr lang="es-MX" sz="1200" dirty="0">
                    <a:solidFill>
                      <a:schemeClr val="tx1">
                        <a:lumMod val="50000"/>
                        <a:lumOff val="50000"/>
                      </a:schemeClr>
                    </a:solidFill>
                  </a:rPr>
                  <a:t>Fecha de actualización y/o validación: </a:t>
                </a:r>
              </a:p>
              <a:p>
                <a:r>
                  <a:rPr lang="es-MX" sz="1200" b="1" dirty="0">
                    <a:solidFill>
                      <a:srgbClr val="7030A0"/>
                    </a:solidFill>
                  </a:rPr>
                  <a:t>30 de abril de 2025</a:t>
                </a:r>
              </a:p>
            </p:txBody>
          </p:sp>
          <p:sp>
            <p:nvSpPr>
              <p:cNvPr id="15" name="Rectángulo 14">
                <a:extLst>
                  <a:ext uri="{FF2B5EF4-FFF2-40B4-BE49-F238E27FC236}">
                    <a16:creationId xmlns:a16="http://schemas.microsoft.com/office/drawing/2014/main" id="{C5B37FB8-ACA5-2B1C-B946-710F30C4B0B3}"/>
                  </a:ext>
                </a:extLst>
              </p:cNvPr>
              <p:cNvSpPr/>
              <p:nvPr/>
            </p:nvSpPr>
            <p:spPr>
              <a:xfrm>
                <a:off x="7813440" y="1635706"/>
                <a:ext cx="3951805" cy="646331"/>
              </a:xfrm>
              <a:prstGeom prst="rect">
                <a:avLst/>
              </a:prstGeom>
            </p:spPr>
            <p:txBody>
              <a:bodyPr wrap="square">
                <a:spAutoFit/>
              </a:bodyPr>
              <a:lstStyle/>
              <a:p>
                <a:r>
                  <a:rPr lang="es-MX" sz="1200" b="1" dirty="0">
                    <a:solidFill>
                      <a:schemeClr val="bg1">
                        <a:lumMod val="50000"/>
                      </a:schemeClr>
                    </a:solidFill>
                  </a:rPr>
                  <a:t>Responsable de generar la información: </a:t>
                </a:r>
              </a:p>
              <a:p>
                <a:r>
                  <a:rPr lang="es-MX" sz="1200" b="1" dirty="0">
                    <a:solidFill>
                      <a:srgbClr val="0070C0"/>
                    </a:solidFill>
                  </a:rPr>
                  <a:t>Unidad Técnica de Fiscalización</a:t>
                </a:r>
              </a:p>
              <a:p>
                <a:endParaRPr lang="es-MX" sz="1200" dirty="0">
                  <a:solidFill>
                    <a:schemeClr val="bg1">
                      <a:lumMod val="50000"/>
                    </a:schemeClr>
                  </a:solidFill>
                </a:endParaRPr>
              </a:p>
            </p:txBody>
          </p:sp>
        </p:grpSp>
        <p:sp>
          <p:nvSpPr>
            <p:cNvPr id="12" name="Rectángulo 11">
              <a:extLst>
                <a:ext uri="{FF2B5EF4-FFF2-40B4-BE49-F238E27FC236}">
                  <a16:creationId xmlns:a16="http://schemas.microsoft.com/office/drawing/2014/main" id="{B431EFCE-D4FC-8629-3E90-4EEC193807D8}"/>
                </a:ext>
              </a:extLst>
            </p:cNvPr>
            <p:cNvSpPr/>
            <p:nvPr/>
          </p:nvSpPr>
          <p:spPr>
            <a:xfrm>
              <a:off x="4125251" y="599776"/>
              <a:ext cx="3621726" cy="461665"/>
            </a:xfrm>
            <a:prstGeom prst="rect">
              <a:avLst/>
            </a:prstGeom>
          </p:spPr>
          <p:txBody>
            <a:bodyPr wrap="square">
              <a:spAutoFit/>
            </a:bodyPr>
            <a:lstStyle/>
            <a:p>
              <a:r>
                <a:rPr lang="es-MX" sz="1200" dirty="0">
                  <a:solidFill>
                    <a:schemeClr val="tx1">
                      <a:lumMod val="50000"/>
                      <a:lumOff val="50000"/>
                    </a:schemeClr>
                  </a:solidFill>
                </a:rPr>
                <a:t>Periodo que se informa: </a:t>
              </a:r>
            </a:p>
            <a:p>
              <a:r>
                <a:rPr lang="es-MX" sz="1200" b="1" dirty="0">
                  <a:solidFill>
                    <a:srgbClr val="7030A0"/>
                  </a:solidFill>
                </a:rPr>
                <a:t>Del 01 al 30 de abril de 2025</a:t>
              </a:r>
            </a:p>
          </p:txBody>
        </p:sp>
      </p:grpSp>
      <p:pic>
        <p:nvPicPr>
          <p:cNvPr id="16" name="Imagen 15">
            <a:extLst>
              <a:ext uri="{FF2B5EF4-FFF2-40B4-BE49-F238E27FC236}">
                <a16:creationId xmlns:a16="http://schemas.microsoft.com/office/drawing/2014/main" id="{0D9A0A09-D6BE-09D1-935A-410138B719AC}"/>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32736" t="10077" r="31710" b="9285"/>
          <a:stretch/>
        </p:blipFill>
        <p:spPr bwMode="auto">
          <a:xfrm>
            <a:off x="3514287" y="4562190"/>
            <a:ext cx="727710" cy="772160"/>
          </a:xfrm>
          <a:prstGeom prst="rect">
            <a:avLst/>
          </a:prstGeom>
          <a:ln>
            <a:noFill/>
          </a:ln>
          <a:extLst>
            <a:ext uri="{53640926-AAD7-44D8-BBD7-CCE9431645EC}">
              <a14:shadowObscured xmlns:a14="http://schemas.microsoft.com/office/drawing/2010/main"/>
            </a:ext>
          </a:extLst>
        </p:spPr>
      </p:pic>
      <p:sp>
        <p:nvSpPr>
          <p:cNvPr id="17" name="CuadroTexto 16">
            <a:extLst>
              <a:ext uri="{FF2B5EF4-FFF2-40B4-BE49-F238E27FC236}">
                <a16:creationId xmlns:a16="http://schemas.microsoft.com/office/drawing/2014/main" id="{5E67E192-C7E6-D134-BCBB-C2392CFCAC02}"/>
              </a:ext>
            </a:extLst>
          </p:cNvPr>
          <p:cNvSpPr txBox="1"/>
          <p:nvPr/>
        </p:nvSpPr>
        <p:spPr>
          <a:xfrm>
            <a:off x="2291579" y="5540135"/>
            <a:ext cx="3245919" cy="523220"/>
          </a:xfrm>
          <a:prstGeom prst="rect">
            <a:avLst/>
          </a:prstGeom>
          <a:noFill/>
        </p:spPr>
        <p:txBody>
          <a:bodyPr wrap="square" rtlCol="0">
            <a:spAutoFit/>
          </a:bodyPr>
          <a:lstStyle/>
          <a:p>
            <a:pPr algn="ctr"/>
            <a:r>
              <a:rPr lang="es-MX" sz="1400" b="1" dirty="0"/>
              <a:t>ALIANZA CIUDADANA POR LA EDUCACIÓN</a:t>
            </a:r>
          </a:p>
        </p:txBody>
      </p:sp>
    </p:spTree>
    <p:extLst>
      <p:ext uri="{BB962C8B-B14F-4D97-AF65-F5344CB8AC3E}">
        <p14:creationId xmlns:p14="http://schemas.microsoft.com/office/powerpoint/2010/main" val="2413708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2" name="Rectángulo 41"/>
          <p:cNvSpPr/>
          <p:nvPr/>
        </p:nvSpPr>
        <p:spPr>
          <a:xfrm>
            <a:off x="37424" y="226216"/>
            <a:ext cx="3914539" cy="954107"/>
          </a:xfrm>
          <a:prstGeom prst="rect">
            <a:avLst/>
          </a:prstGeom>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Aft>
                <a:spcPts val="0"/>
              </a:spcAft>
            </a:pPr>
            <a:r>
              <a:rPr lang="es-MX" sz="1400" b="1" dirty="0">
                <a:solidFill>
                  <a:srgbClr val="8D5A94"/>
                </a:solidFill>
                <a:latin typeface="Calibri" panose="020F0502020204030204" pitchFamily="34" charset="0"/>
                <a:ea typeface="Times New Roman" panose="02020603050405020304" pitchFamily="18" charset="0"/>
                <a:cs typeface="Times New Roman" panose="02020603050405020304" pitchFamily="18" charset="0"/>
              </a:rPr>
              <a:t>Los informes que presentan los partidos políticos, asociaciones, agrupaciones políticas y los ciudadanos registrados ante la autoridad electoral. </a:t>
            </a:r>
            <a:endParaRPr lang="es-MX" sz="1600" b="1" dirty="0">
              <a:solidFill>
                <a:srgbClr val="8D5A94"/>
              </a:solidFill>
              <a:latin typeface="Times New Roman" panose="02020603050405020304" pitchFamily="18" charset="0"/>
              <a:ea typeface="Times New Roman" panose="02020603050405020304" pitchFamily="18" charset="0"/>
            </a:endParaRPr>
          </a:p>
        </p:txBody>
      </p:sp>
      <p:sp>
        <p:nvSpPr>
          <p:cNvPr id="12" name="CuadroTexto 11"/>
          <p:cNvSpPr txBox="1"/>
          <p:nvPr/>
        </p:nvSpPr>
        <p:spPr>
          <a:xfrm>
            <a:off x="261233" y="2256431"/>
            <a:ext cx="7381460" cy="4969502"/>
          </a:xfrm>
          <a:prstGeom prst="rect">
            <a:avLst/>
          </a:prstGeom>
          <a:noFill/>
        </p:spPr>
        <p:txBody>
          <a:bodyPr wrap="square" rtlCol="0">
            <a:spAutoFit/>
          </a:bodyPr>
          <a:lstStyle/>
          <a:p>
            <a:pPr marL="0" lvl="0" indent="0" algn="just">
              <a:lnSpc>
                <a:spcPct val="107000"/>
              </a:lnSpc>
              <a:spcAft>
                <a:spcPts val="800"/>
              </a:spcAft>
              <a:buFont typeface="+mj-lt"/>
              <a:buNone/>
            </a:pPr>
            <a:r>
              <a:rPr lang="es-MX" sz="1700" b="0" dirty="0">
                <a:solidFill>
                  <a:schemeClr val="tx1">
                    <a:lumMod val="50000"/>
                    <a:lumOff val="50000"/>
                  </a:schemeClr>
                </a:solidFill>
                <a:effectLst/>
              </a:rPr>
              <a:t>Se recibió el Informe mensual correspondiente al mes de </a:t>
            </a:r>
            <a:r>
              <a:rPr lang="es-MX" sz="1700" dirty="0">
                <a:solidFill>
                  <a:schemeClr val="tx1">
                    <a:lumMod val="50000"/>
                    <a:lumOff val="50000"/>
                  </a:schemeClr>
                </a:solidFill>
              </a:rPr>
              <a:t>marzo</a:t>
            </a:r>
            <a:r>
              <a:rPr lang="es-MX" sz="1700" b="0" dirty="0">
                <a:solidFill>
                  <a:schemeClr val="tx1">
                    <a:lumMod val="50000"/>
                    <a:lumOff val="50000"/>
                  </a:schemeClr>
                </a:solidFill>
                <a:effectLst/>
              </a:rPr>
              <a:t> del 2025 de las Organizaciones de ciudadanos, registrando los documentos que presentaron para determinar errores y omisiones encontrados en los mismos.</a:t>
            </a:r>
          </a:p>
          <a:p>
            <a:pPr marL="0" lvl="0" indent="0" algn="just">
              <a:lnSpc>
                <a:spcPct val="107000"/>
              </a:lnSpc>
              <a:spcAft>
                <a:spcPts val="800"/>
              </a:spcAft>
              <a:buFont typeface="+mj-lt"/>
              <a:buNone/>
            </a:pPr>
            <a:r>
              <a:rPr lang="es-MX" sz="1700" dirty="0">
                <a:solidFill>
                  <a:schemeClr val="tx1">
                    <a:lumMod val="50000"/>
                    <a:lumOff val="50000"/>
                  </a:schemeClr>
                </a:solidFill>
              </a:rPr>
              <a:t>Se recibió el Informe anual sobre el origen, monto, destino y aplicación de los recursos de la Agrupación Política Alianza Ciudadana por la Educación  correspondiente al ejercicio 2024.</a:t>
            </a:r>
            <a:endParaRPr lang="es-MX" sz="1700" b="0" dirty="0">
              <a:solidFill>
                <a:schemeClr val="tx1">
                  <a:lumMod val="50000"/>
                  <a:lumOff val="50000"/>
                </a:schemeClr>
              </a:solidFill>
              <a:effectLst/>
            </a:endParaRPr>
          </a:p>
          <a:p>
            <a:pPr marL="0" lvl="0" indent="0" algn="just">
              <a:lnSpc>
                <a:spcPct val="107000"/>
              </a:lnSpc>
              <a:spcAft>
                <a:spcPts val="800"/>
              </a:spcAft>
              <a:buFont typeface="+mj-lt"/>
              <a:buNone/>
            </a:pPr>
            <a:r>
              <a:rPr lang="es-MX" sz="1700" b="0" dirty="0">
                <a:solidFill>
                  <a:schemeClr val="tx1">
                    <a:lumMod val="50000"/>
                    <a:lumOff val="50000"/>
                  </a:schemeClr>
                </a:solidFill>
                <a:effectLst/>
              </a:rPr>
              <a:t>Se presento ante la Comisión Temporal de Fiscalización mediante reunión de trabajo,  proyecto de los oficios de errores y omisiones del informe mensual de </a:t>
            </a:r>
            <a:r>
              <a:rPr lang="es-MX" sz="1700" dirty="0">
                <a:solidFill>
                  <a:schemeClr val="tx1">
                    <a:lumMod val="50000"/>
                    <a:lumOff val="50000"/>
                  </a:schemeClr>
                </a:solidFill>
              </a:rPr>
              <a:t>marzo</a:t>
            </a:r>
            <a:r>
              <a:rPr lang="es-MX" sz="1700" b="0" dirty="0">
                <a:solidFill>
                  <a:schemeClr val="tx1">
                    <a:lumMod val="50000"/>
                    <a:lumOff val="50000"/>
                  </a:schemeClr>
                </a:solidFill>
                <a:effectLst/>
              </a:rPr>
              <a:t> de 2025 presentado por las Organizaciones, para su revisión y aprobación.</a:t>
            </a:r>
          </a:p>
          <a:p>
            <a:pPr marL="0" lvl="0" indent="0" algn="just">
              <a:lnSpc>
                <a:spcPct val="107000"/>
              </a:lnSpc>
              <a:spcAft>
                <a:spcPts val="800"/>
              </a:spcAft>
              <a:buFont typeface="+mj-lt"/>
              <a:buNone/>
            </a:pPr>
            <a:r>
              <a:rPr lang="es-MX" sz="1700" dirty="0">
                <a:solidFill>
                  <a:schemeClr val="tx1">
                    <a:lumMod val="50000"/>
                    <a:lumOff val="50000"/>
                  </a:schemeClr>
                </a:solidFill>
              </a:rPr>
              <a:t>Se presentó ante la Comisión Temporal de Fiscalización mediante Sesión Extraordinaria, Informe de Actividades del Primer Trimestre del año 2025 así como, los Proyectos de Dictámenes Consolidados </a:t>
            </a:r>
            <a:r>
              <a:rPr lang="es-MX" sz="1700" dirty="0">
                <a:solidFill>
                  <a:schemeClr val="bg1">
                    <a:lumMod val="50000"/>
                  </a:schemeClr>
                </a:solidFill>
                <a:effectLst/>
                <a:ea typeface="Calibri" panose="020F0502020204030204" pitchFamily="34" charset="0"/>
              </a:rPr>
              <a:t>de las Organizaciones ciudadanas que manifestaron su intención en constituirse como Partido Político Local relativo al mes en que presentaron la solicitud de registro hasta el mes en que se resuelve la obtención</a:t>
            </a:r>
            <a:endParaRPr lang="es-MX" sz="1700" b="0" dirty="0">
              <a:solidFill>
                <a:schemeClr val="bg1">
                  <a:lumMod val="50000"/>
                </a:schemeClr>
              </a:solidFill>
              <a:effectLst/>
            </a:endParaRPr>
          </a:p>
          <a:p>
            <a:pPr marL="0" lvl="0" indent="0" algn="just">
              <a:lnSpc>
                <a:spcPct val="107000"/>
              </a:lnSpc>
              <a:spcAft>
                <a:spcPts val="800"/>
              </a:spcAft>
              <a:buFont typeface="+mj-lt"/>
              <a:buNone/>
            </a:pPr>
            <a:endParaRPr lang="es-MX" sz="1700" b="0" dirty="0">
              <a:solidFill>
                <a:schemeClr val="tx1">
                  <a:lumMod val="50000"/>
                  <a:lumOff val="50000"/>
                </a:schemeClr>
              </a:solidFill>
              <a:effectLst/>
            </a:endParaRPr>
          </a:p>
        </p:txBody>
      </p:sp>
      <p:sp>
        <p:nvSpPr>
          <p:cNvPr id="13" name="Rectángulo 12"/>
          <p:cNvSpPr/>
          <p:nvPr/>
        </p:nvSpPr>
        <p:spPr>
          <a:xfrm>
            <a:off x="4578755" y="1728327"/>
            <a:ext cx="184731" cy="584775"/>
          </a:xfrm>
          <a:prstGeom prst="rect">
            <a:avLst/>
          </a:prstGeom>
        </p:spPr>
        <p:txBody>
          <a:bodyPr wrap="none">
            <a:spAutoFit/>
          </a:bodyPr>
          <a:lstStyle/>
          <a:p>
            <a:endParaRPr lang="es-MX" sz="3200" dirty="0">
              <a:solidFill>
                <a:srgbClr val="7C3F99"/>
              </a:solidFill>
            </a:endParaRPr>
          </a:p>
        </p:txBody>
      </p:sp>
      <p:sp>
        <p:nvSpPr>
          <p:cNvPr id="2" name="Rectángulo 1">
            <a:extLst>
              <a:ext uri="{FF2B5EF4-FFF2-40B4-BE49-F238E27FC236}">
                <a16:creationId xmlns:a16="http://schemas.microsoft.com/office/drawing/2014/main" id="{E0118BC0-78E8-415C-BB44-B82D37FF9148}"/>
              </a:ext>
            </a:extLst>
          </p:cNvPr>
          <p:cNvSpPr/>
          <p:nvPr/>
        </p:nvSpPr>
        <p:spPr>
          <a:xfrm>
            <a:off x="8977745" y="3768435"/>
            <a:ext cx="2582031" cy="2244437"/>
          </a:xfrm>
          <a:prstGeom prst="rect">
            <a:avLst/>
          </a:pr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3200" dirty="0">
                <a:latin typeface="Arial Rounded MT Bold" panose="020F0704030504030204" pitchFamily="34" charset="0"/>
              </a:rPr>
              <a:t>Artículo 31, fracción I. </a:t>
            </a:r>
          </a:p>
        </p:txBody>
      </p:sp>
      <p:pic>
        <p:nvPicPr>
          <p:cNvPr id="6" name="Imagen 5">
            <a:extLst>
              <a:ext uri="{FF2B5EF4-FFF2-40B4-BE49-F238E27FC236}">
                <a16:creationId xmlns:a16="http://schemas.microsoft.com/office/drawing/2014/main" id="{065E257F-3EF5-44A8-922B-B8B402A3148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881290" y="543358"/>
            <a:ext cx="2362161" cy="813854"/>
          </a:xfrm>
          <a:prstGeom prst="rect">
            <a:avLst/>
          </a:prstGeom>
        </p:spPr>
      </p:pic>
      <p:sp>
        <p:nvSpPr>
          <p:cNvPr id="10" name="Rectángulo 9">
            <a:extLst>
              <a:ext uri="{FF2B5EF4-FFF2-40B4-BE49-F238E27FC236}">
                <a16:creationId xmlns:a16="http://schemas.microsoft.com/office/drawing/2014/main" id="{1AC5A54A-06A7-4153-AB0B-FDA0C401B508}"/>
              </a:ext>
            </a:extLst>
          </p:cNvPr>
          <p:cNvSpPr/>
          <p:nvPr/>
        </p:nvSpPr>
        <p:spPr>
          <a:xfrm>
            <a:off x="383009" y="1393829"/>
            <a:ext cx="7103165" cy="830997"/>
          </a:xfrm>
          <a:prstGeom prst="rect">
            <a:avLst/>
          </a:prstGeom>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Aft>
                <a:spcPts val="0"/>
              </a:spcAft>
            </a:pPr>
            <a:r>
              <a:rPr lang="en-US" sz="2400" b="1" dirty="0">
                <a:solidFill>
                  <a:srgbClr val="8D5A94"/>
                </a:solidFill>
                <a:effectLst/>
                <a:ea typeface="Calibri" panose="020F0502020204030204" pitchFamily="34" charset="0"/>
              </a:rPr>
              <a:t>Organizaciones  Ciudadanas Interesadas en Constituirse como Partido Político Local </a:t>
            </a:r>
            <a:endParaRPr lang="es-MX" sz="2400" b="1" dirty="0">
              <a:solidFill>
                <a:srgbClr val="8D5A94"/>
              </a:solidFill>
              <a:ea typeface="Times New Roman" panose="02020603050405020304" pitchFamily="18" charset="0"/>
            </a:endParaRPr>
          </a:p>
        </p:txBody>
      </p:sp>
      <p:grpSp>
        <p:nvGrpSpPr>
          <p:cNvPr id="3" name="Grupo 2">
            <a:extLst>
              <a:ext uri="{FF2B5EF4-FFF2-40B4-BE49-F238E27FC236}">
                <a16:creationId xmlns:a16="http://schemas.microsoft.com/office/drawing/2014/main" id="{FCCD491F-9121-8CA7-F581-1F8584E8F334}"/>
              </a:ext>
            </a:extLst>
          </p:cNvPr>
          <p:cNvGrpSpPr/>
          <p:nvPr/>
        </p:nvGrpSpPr>
        <p:grpSpPr>
          <a:xfrm>
            <a:off x="4285137" y="17082"/>
            <a:ext cx="3621726" cy="1458328"/>
            <a:chOff x="4125251" y="221121"/>
            <a:chExt cx="3621726" cy="1458328"/>
          </a:xfrm>
        </p:grpSpPr>
        <p:grpSp>
          <p:nvGrpSpPr>
            <p:cNvPr id="4" name="Grupo 3">
              <a:extLst>
                <a:ext uri="{FF2B5EF4-FFF2-40B4-BE49-F238E27FC236}">
                  <a16:creationId xmlns:a16="http://schemas.microsoft.com/office/drawing/2014/main" id="{8419B7DA-9B6D-8556-25FA-F77789B6E494}"/>
                </a:ext>
              </a:extLst>
            </p:cNvPr>
            <p:cNvGrpSpPr/>
            <p:nvPr/>
          </p:nvGrpSpPr>
          <p:grpSpPr>
            <a:xfrm>
              <a:off x="4125251" y="221121"/>
              <a:ext cx="3621726" cy="1458328"/>
              <a:chOff x="7813440" y="823709"/>
              <a:chExt cx="4471162" cy="1458328"/>
            </a:xfrm>
          </p:grpSpPr>
          <p:sp>
            <p:nvSpPr>
              <p:cNvPr id="7" name="Rectángulo 6">
                <a:extLst>
                  <a:ext uri="{FF2B5EF4-FFF2-40B4-BE49-F238E27FC236}">
                    <a16:creationId xmlns:a16="http://schemas.microsoft.com/office/drawing/2014/main" id="{183B3EB5-60F4-DF62-7571-CC3842369C03}"/>
                  </a:ext>
                </a:extLst>
              </p:cNvPr>
              <p:cNvSpPr/>
              <p:nvPr/>
            </p:nvSpPr>
            <p:spPr>
              <a:xfrm>
                <a:off x="7813440" y="823709"/>
                <a:ext cx="4471162" cy="461665"/>
              </a:xfrm>
              <a:prstGeom prst="rect">
                <a:avLst/>
              </a:prstGeom>
            </p:spPr>
            <p:txBody>
              <a:bodyPr wrap="square">
                <a:spAutoFit/>
              </a:bodyPr>
              <a:lstStyle/>
              <a:p>
                <a:r>
                  <a:rPr lang="es-MX" sz="1200" dirty="0">
                    <a:solidFill>
                      <a:schemeClr val="tx1">
                        <a:lumMod val="50000"/>
                        <a:lumOff val="50000"/>
                      </a:schemeClr>
                    </a:solidFill>
                  </a:rPr>
                  <a:t>Fecha de actualización y/o validación: </a:t>
                </a:r>
              </a:p>
              <a:p>
                <a:r>
                  <a:rPr lang="es-MX" sz="1200" b="1" dirty="0">
                    <a:solidFill>
                      <a:srgbClr val="7030A0"/>
                    </a:solidFill>
                  </a:rPr>
                  <a:t>30 de abril de 2025</a:t>
                </a:r>
              </a:p>
            </p:txBody>
          </p:sp>
          <p:sp>
            <p:nvSpPr>
              <p:cNvPr id="8" name="Rectángulo 7">
                <a:extLst>
                  <a:ext uri="{FF2B5EF4-FFF2-40B4-BE49-F238E27FC236}">
                    <a16:creationId xmlns:a16="http://schemas.microsoft.com/office/drawing/2014/main" id="{AD5F7160-5A98-1834-151B-4413E699EAED}"/>
                  </a:ext>
                </a:extLst>
              </p:cNvPr>
              <p:cNvSpPr/>
              <p:nvPr/>
            </p:nvSpPr>
            <p:spPr>
              <a:xfrm>
                <a:off x="7813440" y="1635706"/>
                <a:ext cx="3951805" cy="646331"/>
              </a:xfrm>
              <a:prstGeom prst="rect">
                <a:avLst/>
              </a:prstGeom>
            </p:spPr>
            <p:txBody>
              <a:bodyPr wrap="square">
                <a:spAutoFit/>
              </a:bodyPr>
              <a:lstStyle/>
              <a:p>
                <a:r>
                  <a:rPr lang="es-MX" sz="1200" b="1" dirty="0">
                    <a:solidFill>
                      <a:schemeClr val="bg1">
                        <a:lumMod val="50000"/>
                      </a:schemeClr>
                    </a:solidFill>
                  </a:rPr>
                  <a:t>Responsable de generar la información: </a:t>
                </a:r>
              </a:p>
              <a:p>
                <a:r>
                  <a:rPr lang="es-MX" sz="1200" b="1" dirty="0">
                    <a:solidFill>
                      <a:srgbClr val="0070C0"/>
                    </a:solidFill>
                  </a:rPr>
                  <a:t>Unidad Técnica de Fiscalización</a:t>
                </a:r>
              </a:p>
              <a:p>
                <a:endParaRPr lang="es-MX" sz="1200" dirty="0">
                  <a:solidFill>
                    <a:schemeClr val="bg1">
                      <a:lumMod val="50000"/>
                    </a:schemeClr>
                  </a:solidFill>
                </a:endParaRPr>
              </a:p>
            </p:txBody>
          </p:sp>
        </p:grpSp>
        <p:sp>
          <p:nvSpPr>
            <p:cNvPr id="5" name="Rectángulo 4">
              <a:extLst>
                <a:ext uri="{FF2B5EF4-FFF2-40B4-BE49-F238E27FC236}">
                  <a16:creationId xmlns:a16="http://schemas.microsoft.com/office/drawing/2014/main" id="{3FB455A6-1851-ACED-CD87-2BFCA5874CC1}"/>
                </a:ext>
              </a:extLst>
            </p:cNvPr>
            <p:cNvSpPr/>
            <p:nvPr/>
          </p:nvSpPr>
          <p:spPr>
            <a:xfrm>
              <a:off x="4125251" y="599776"/>
              <a:ext cx="3621726" cy="461665"/>
            </a:xfrm>
            <a:prstGeom prst="rect">
              <a:avLst/>
            </a:prstGeom>
          </p:spPr>
          <p:txBody>
            <a:bodyPr wrap="square">
              <a:spAutoFit/>
            </a:bodyPr>
            <a:lstStyle/>
            <a:p>
              <a:r>
                <a:rPr lang="es-MX" sz="1200" dirty="0">
                  <a:solidFill>
                    <a:schemeClr val="tx1">
                      <a:lumMod val="50000"/>
                      <a:lumOff val="50000"/>
                    </a:schemeClr>
                  </a:solidFill>
                </a:rPr>
                <a:t>Periodo que se informa: </a:t>
              </a:r>
            </a:p>
            <a:p>
              <a:r>
                <a:rPr lang="es-MX" sz="1200" b="1" dirty="0">
                  <a:solidFill>
                    <a:srgbClr val="7030A0"/>
                  </a:solidFill>
                </a:rPr>
                <a:t>Del 01 al 30 de abril de 2025</a:t>
              </a:r>
            </a:p>
          </p:txBody>
        </p:sp>
      </p:grpSp>
    </p:spTree>
    <p:extLst>
      <p:ext uri="{BB962C8B-B14F-4D97-AF65-F5344CB8AC3E}">
        <p14:creationId xmlns:p14="http://schemas.microsoft.com/office/powerpoint/2010/main" val="170848523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2543</TotalTime>
  <Words>485</Words>
  <Application>Microsoft Office PowerPoint</Application>
  <PresentationFormat>Panorámica</PresentationFormat>
  <Paragraphs>39</Paragraphs>
  <Slides>4</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4</vt:i4>
      </vt:variant>
    </vt:vector>
  </HeadingPairs>
  <TitlesOfParts>
    <vt:vector size="10" baseType="lpstr">
      <vt:lpstr>Arial</vt:lpstr>
      <vt:lpstr>Arial Rounded MT Bold</vt:lpstr>
      <vt:lpstr>Calibri</vt:lpstr>
      <vt:lpstr>Calibri Light</vt:lpstr>
      <vt:lpstr>Times New Roman</vt:lpstr>
      <vt:lpstr>Tema de Office</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iec</dc:creator>
  <cp:lastModifiedBy>Yolanda Medrano</cp:lastModifiedBy>
  <cp:revision>155</cp:revision>
  <cp:lastPrinted>2024-04-23T23:29:51Z</cp:lastPrinted>
  <dcterms:created xsi:type="dcterms:W3CDTF">2016-01-18T17:46:42Z</dcterms:created>
  <dcterms:modified xsi:type="dcterms:W3CDTF">2025-05-01T18:03:40Z</dcterms:modified>
</cp:coreProperties>
</file>